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71" r:id="rId2"/>
  </p:sldMasterIdLst>
  <p:notesMasterIdLst>
    <p:notesMasterId r:id="rId27"/>
  </p:notesMasterIdLst>
  <p:sldIdLst>
    <p:sldId id="256" r:id="rId3"/>
    <p:sldId id="333" r:id="rId4"/>
    <p:sldId id="313" r:id="rId5"/>
    <p:sldId id="314" r:id="rId6"/>
    <p:sldId id="396" r:id="rId7"/>
    <p:sldId id="397" r:id="rId8"/>
    <p:sldId id="642" r:id="rId9"/>
    <p:sldId id="325" r:id="rId10"/>
    <p:sldId id="644" r:id="rId11"/>
    <p:sldId id="598" r:id="rId12"/>
    <p:sldId id="599" r:id="rId13"/>
    <p:sldId id="337" r:id="rId14"/>
    <p:sldId id="334" r:id="rId15"/>
    <p:sldId id="263" r:id="rId16"/>
    <p:sldId id="265" r:id="rId17"/>
    <p:sldId id="398" r:id="rId18"/>
    <p:sldId id="643" r:id="rId19"/>
    <p:sldId id="335" r:id="rId20"/>
    <p:sldId id="614" r:id="rId21"/>
    <p:sldId id="640" r:id="rId22"/>
    <p:sldId id="607" r:id="rId23"/>
    <p:sldId id="316" r:id="rId24"/>
    <p:sldId id="641" r:id="rId25"/>
    <p:sldId id="645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639A"/>
    <a:srgbClr val="2385CF"/>
    <a:srgbClr val="185A90"/>
    <a:srgbClr val="1D6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9951" autoAdjust="0"/>
  </p:normalViewPr>
  <p:slideViewPr>
    <p:cSldViewPr snapToGrid="0">
      <p:cViewPr varScale="1">
        <p:scale>
          <a:sx n="45" d="100"/>
          <a:sy n="45" d="100"/>
        </p:scale>
        <p:origin x="14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306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19B9AE-5856-4CB5-A0E4-C65EA0EB828E}" type="datetimeFigureOut">
              <a:rPr lang="en-GB" smtClean="0"/>
              <a:t>28/10/2019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84092C-2D75-464A-814D-4B93D9F961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6212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50min with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84092C-2D75-464A-814D-4B93D9F9613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5175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4092C-2D75-464A-814D-4B93D9F9613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2721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4092C-2D75-464A-814D-4B93D9F9613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42028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4EDC38-D6E2-49CB-A2C8-15FA78F7B7E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71925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4EDC38-D6E2-49CB-A2C8-15FA78F7B7E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84639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4EDC38-D6E2-49CB-A2C8-15FA78F7B7E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1325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4092C-2D75-464A-814D-4B93D9F9613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45841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4092C-2D75-464A-814D-4B93D9F9613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5882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4EDC38-D6E2-49CB-A2C8-15FA78F7B7E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5119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4EDC38-D6E2-49CB-A2C8-15FA78F7B7E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4954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4EDC38-D6E2-49CB-A2C8-15FA78F7B7E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7850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4092C-2D75-464A-814D-4B93D9F9613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2636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84092C-2D75-464A-814D-4B93D9F9613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51003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84092C-2D75-464A-814D-4B93D9F96137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3586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4092C-2D75-464A-814D-4B93D9F9613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781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4092C-2D75-464A-814D-4B93D9F9613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8593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4092C-2D75-464A-814D-4B93D9F9613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5267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4092C-2D75-464A-814D-4B93D9F9613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7544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4092C-2D75-464A-814D-4B93D9F9613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4432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4092C-2D75-464A-814D-4B93D9F9613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66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The reason</a:t>
            </a:r>
            <a:r>
              <a:rPr lang="en-GB" baseline="0"/>
              <a:t> I believe it’s a very important question that we need to consider now is that</a:t>
            </a:r>
          </a:p>
          <a:p>
            <a:r>
              <a:rPr lang="en-GB" baseline="0"/>
              <a:t>By 2020 we are expected to have between 20 and 50 billion of internet of things devices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84092C-2D75-464A-814D-4B93D9F9613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8356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4B59868-9A4C-44D2-8762-29FDF46492BF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US"/>
              <a:t>@nchechina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1643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DF6A0-7D9A-4C97-A0D5-42D84F23590E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@nchechina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1484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>
                <a:solidFill>
                  <a:srgbClr val="2385C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1A63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1A63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1A63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1A63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1A63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991E8-75FF-4BD4-81E7-234E3387519F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85A90"/>
                </a:solidFill>
              </a:defRPr>
            </a:lvl1pPr>
          </a:lstStyle>
          <a:p>
            <a:r>
              <a:rPr lang="en-US"/>
              <a:t>@nchechina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8335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gradFill>
          <a:gsLst>
            <a:gs pos="50000">
              <a:schemeClr val="accent1">
                <a:lumMod val="5000"/>
                <a:lumOff val="95000"/>
              </a:schemeClr>
            </a:gs>
            <a:gs pos="50000">
              <a:srgbClr val="185A9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>
                <a:solidFill>
                  <a:srgbClr val="2385C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4552378" cy="3541714"/>
          </a:xfrm>
          <a:noFill/>
        </p:spPr>
        <p:txBody>
          <a:bodyPr/>
          <a:lstStyle>
            <a:lvl1pPr>
              <a:defRPr>
                <a:solidFill>
                  <a:srgbClr val="1A63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1A63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1A63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1A63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1A63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DFE2-AD31-4067-9C6C-7C5A321DE587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@nchechina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495032" y="2249487"/>
            <a:ext cx="4552378" cy="3541714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08410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D4431-DBD3-4321-A5AA-C3B255CF06CB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@nchechina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1497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88DA2-9C5D-4FAC-8329-2933FBD1AF4B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@nchechina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4782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CCC44-D7D2-4900-B633-CC0C4DBF9C18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@nchechina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1506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ED024-D9A3-4234-A76A-AD9C3AFD1BAA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@nchechina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3224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6C839-AED4-4511-889D-5C459157DACD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@nchechina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3293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7828C-BFA7-4E89-9E1F-9B8C2CAEDD44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@nchechina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533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>
                <a:solidFill>
                  <a:srgbClr val="2385C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1A63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1A63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1A63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1A63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1A63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8309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B2C14-1537-48DE-951B-EC5195065E15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@nchechina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2972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F2A46-0099-488D-9CB8-CFFA46DF6754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@nchechina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0390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6068-BB98-4412-84D8-D024E681E22B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@nchechina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0746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AA61E-03B5-4946-B030-53EF2C78082C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@nchechina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440993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6033B-85CC-4267-9DEA-88CC2B399A0F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@nchechina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286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A159D-B352-4273-8893-205CAA645A69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@nchechina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2173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DB57-D788-43FB-8527-B1EA669DA515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@nchechina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0682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EC204-E8FE-4E58-B4FD-A9514ED45D24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@nchechina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07489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DDCA7-A9DA-4C1B-8389-E8C8D334C038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@nchechina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079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gradFill>
          <a:gsLst>
            <a:gs pos="50000">
              <a:schemeClr val="accent1">
                <a:lumMod val="5000"/>
                <a:lumOff val="95000"/>
              </a:schemeClr>
            </a:gs>
            <a:gs pos="50000">
              <a:srgbClr val="185A90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>
                <a:solidFill>
                  <a:srgbClr val="2385C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4552378" cy="3541714"/>
          </a:xfrm>
          <a:noFill/>
        </p:spPr>
        <p:txBody>
          <a:bodyPr/>
          <a:lstStyle>
            <a:lvl1pPr>
              <a:defRPr>
                <a:solidFill>
                  <a:srgbClr val="1A63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rgbClr val="1A63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rgbClr val="1A63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rgbClr val="1A63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rgbClr val="1A639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495032" y="2249487"/>
            <a:ext cx="4552378" cy="3541714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6189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1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60" r:id="rId12"/>
    <p:sldLayoutId id="2147483661" r:id="rId13"/>
    <p:sldLayoutId id="2147483666" r:id="rId14"/>
    <p:sldLayoutId id="2147483663" r:id="rId15"/>
    <p:sldLayoutId id="2147483667" r:id="rId16"/>
    <p:sldLayoutId id="2147483668" r:id="rId17"/>
    <p:sldLayoutId id="2147483658" r:id="rId18"/>
    <p:sldLayoutId id="2147483659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1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843D7F-37ED-48C7-8C71-4A0789245CFC}" type="datetime1">
              <a:rPr lang="en-US" smtClean="0"/>
              <a:t>10/28/2019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@nchechina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0879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jp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jp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9.png"/><Relationship Id="rId4" Type="http://schemas.openxmlformats.org/officeDocument/2006/relationships/image" Target="../media/image58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gif"/><Relationship Id="rId12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g"/><Relationship Id="rId11" Type="http://schemas.openxmlformats.org/officeDocument/2006/relationships/image" Target="../media/image12.jp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1.png"/><Relationship Id="rId4" Type="http://schemas.openxmlformats.org/officeDocument/2006/relationships/image" Target="../media/image4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jp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jp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jpg"/><Relationship Id="rId5" Type="http://schemas.openxmlformats.org/officeDocument/2006/relationships/image" Target="../media/image20.png"/><Relationship Id="rId15" Type="http://schemas.openxmlformats.org/officeDocument/2006/relationships/image" Target="../media/image30.jpg"/><Relationship Id="rId10" Type="http://schemas.openxmlformats.org/officeDocument/2006/relationships/image" Target="../media/image25.jpg"/><Relationship Id="rId19" Type="http://schemas.openxmlformats.org/officeDocument/2006/relationships/image" Target="../media/image34.png"/><Relationship Id="rId4" Type="http://schemas.openxmlformats.org/officeDocument/2006/relationships/image" Target="../media/image19.jp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gif"/><Relationship Id="rId12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g"/><Relationship Id="rId11" Type="http://schemas.openxmlformats.org/officeDocument/2006/relationships/image" Target="../media/image12.jp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9789103" cy="2387600"/>
          </a:xfrm>
        </p:spPr>
        <p:txBody>
          <a:bodyPr>
            <a:normAutofit/>
          </a:bodyPr>
          <a:lstStyle/>
          <a:p>
            <a:r>
              <a:rPr lang="en-GB" dirty="0"/>
              <a:t>Scaling distributed systems reliably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7"/>
            <a:ext cx="8791575" cy="2383983"/>
          </a:xfrm>
        </p:spPr>
        <p:txBody>
          <a:bodyPr>
            <a:normAutofit lnSpcReduction="10000"/>
          </a:bodyPr>
          <a:lstStyle/>
          <a:p>
            <a:r>
              <a:rPr lang="en-GB" dirty="0"/>
              <a:t>Natalia Chechina</a:t>
            </a:r>
          </a:p>
          <a:p>
            <a:r>
              <a:rPr lang="en-GB" dirty="0"/>
              <a:t>NChechina@bournemouth.ac.uk</a:t>
            </a:r>
          </a:p>
          <a:p>
            <a:r>
              <a:rPr lang="en-GB" dirty="0"/>
              <a:t>@</a:t>
            </a:r>
            <a:r>
              <a:rPr lang="en-GB" dirty="0" err="1"/>
              <a:t>nchechina</a:t>
            </a:r>
            <a:endParaRPr lang="en-GB" dirty="0"/>
          </a:p>
          <a:p>
            <a:endParaRPr lang="en-GB" dirty="0"/>
          </a:p>
          <a:p>
            <a:r>
              <a:rPr lang="en-GB" dirty="0"/>
              <a:t>28 </a:t>
            </a:r>
            <a:r>
              <a:rPr lang="en-GB" dirty="0" err="1"/>
              <a:t>october</a:t>
            </a:r>
            <a:r>
              <a:rPr lang="en-GB" dirty="0"/>
              <a:t> 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C697C3-EC7E-4888-A9FF-EF09DC80A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941" y="148476"/>
            <a:ext cx="1670622" cy="176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87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.pinimg.com/originals/ed/b9/4e/edb94ee7ef8e6c1b1dd176abe7b3af38.jpg">
            <a:extLst>
              <a:ext uri="{FF2B5EF4-FFF2-40B4-BE49-F238E27FC236}">
                <a16:creationId xmlns:a16="http://schemas.microsoft.com/office/drawing/2014/main" id="{284BB441-665C-438B-9435-26A2C87A5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347" y="3679372"/>
            <a:ext cx="2513060" cy="294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0C962-8D42-4CD8-90F5-28C6FB174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Robot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936DA0-45F0-4CE0-94D0-29F32E9B0E38}"/>
              </a:ext>
            </a:extLst>
          </p:cNvPr>
          <p:cNvSpPr txBox="1">
            <a:spLocks/>
          </p:cNvSpPr>
          <p:nvPr/>
        </p:nvSpPr>
        <p:spPr>
          <a:xfrm>
            <a:off x="1141413" y="2097088"/>
            <a:ext cx="9905998" cy="1680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rgbClr val="1A639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rgbClr val="1A639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rgbClr val="1A639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rgbClr val="1A639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rgbClr val="1A639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How </a:t>
            </a:r>
            <a:r>
              <a:rPr lang="en-GB" b="1" dirty="0"/>
              <a:t>intelligent</a:t>
            </a:r>
            <a:r>
              <a:rPr lang="en-GB" dirty="0"/>
              <a:t> and </a:t>
            </a:r>
            <a:r>
              <a:rPr lang="en-GB" b="1" dirty="0"/>
              <a:t>autonomous</a:t>
            </a:r>
            <a:r>
              <a:rPr lang="en-GB" dirty="0"/>
              <a:t> does a machine have to be to qualify as a robot?</a:t>
            </a:r>
          </a:p>
          <a:p>
            <a:r>
              <a:rPr lang="en-GB" dirty="0"/>
              <a:t>Is washing machine a robot?</a:t>
            </a:r>
          </a:p>
        </p:txBody>
      </p:sp>
      <p:pic>
        <p:nvPicPr>
          <p:cNvPr id="3076" name="Picture 4" descr="http://weclipart.com/gimg/FE568616FB4CC45F/depositphotos_14473229-Washing-machine.jpg">
            <a:extLst>
              <a:ext uri="{FF2B5EF4-FFF2-40B4-BE49-F238E27FC236}">
                <a16:creationId xmlns:a16="http://schemas.microsoft.com/office/drawing/2014/main" id="{4C7E775F-F6F2-4B00-99D0-AE25E2D15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487" y="3942595"/>
            <a:ext cx="2911516" cy="229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AE6E0E-89B6-42A1-8AA2-7E3DE7AA9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1335" y="6404733"/>
            <a:ext cx="6239309" cy="365125"/>
          </a:xfrm>
        </p:spPr>
        <p:txBody>
          <a:bodyPr/>
          <a:lstStyle/>
          <a:p>
            <a:r>
              <a:rPr lang="en-US"/>
              <a:t>@nchechina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010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.pinimg.com/originals/ed/b9/4e/edb94ee7ef8e6c1b1dd176abe7b3af38.jpg">
            <a:extLst>
              <a:ext uri="{FF2B5EF4-FFF2-40B4-BE49-F238E27FC236}">
                <a16:creationId xmlns:a16="http://schemas.microsoft.com/office/drawing/2014/main" id="{284BB441-665C-438B-9435-26A2C87A5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347" y="3679372"/>
            <a:ext cx="2513060" cy="294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70C962-8D42-4CD8-90F5-28C6FB174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Robot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936DA0-45F0-4CE0-94D0-29F32E9B0E38}"/>
              </a:ext>
            </a:extLst>
          </p:cNvPr>
          <p:cNvSpPr txBox="1">
            <a:spLocks/>
          </p:cNvSpPr>
          <p:nvPr/>
        </p:nvSpPr>
        <p:spPr>
          <a:xfrm>
            <a:off x="1141413" y="2097088"/>
            <a:ext cx="9905998" cy="1680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rgbClr val="1A639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rgbClr val="1A639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rgbClr val="1A639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rgbClr val="1A639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rgbClr val="1A639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How </a:t>
            </a:r>
            <a:r>
              <a:rPr lang="en-GB" b="1" dirty="0"/>
              <a:t>intelligent</a:t>
            </a:r>
            <a:r>
              <a:rPr lang="en-GB" dirty="0"/>
              <a:t> and </a:t>
            </a:r>
            <a:r>
              <a:rPr lang="en-GB" b="1" dirty="0"/>
              <a:t>autonomous</a:t>
            </a:r>
            <a:r>
              <a:rPr lang="en-GB" dirty="0"/>
              <a:t> does a machine have to be to qualify as a robot?</a:t>
            </a:r>
          </a:p>
          <a:p>
            <a:r>
              <a:rPr lang="en-GB" dirty="0"/>
              <a:t>Is washing machine a robot?</a:t>
            </a:r>
          </a:p>
        </p:txBody>
      </p:sp>
      <p:pic>
        <p:nvPicPr>
          <p:cNvPr id="3076" name="Picture 4" descr="http://weclipart.com/gimg/FE568616FB4CC45F/depositphotos_14473229-Washing-machine.jpg">
            <a:extLst>
              <a:ext uri="{FF2B5EF4-FFF2-40B4-BE49-F238E27FC236}">
                <a16:creationId xmlns:a16="http://schemas.microsoft.com/office/drawing/2014/main" id="{4C7E775F-F6F2-4B00-99D0-AE25E2D15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487" y="3942595"/>
            <a:ext cx="2911516" cy="2296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4160FFC-1968-47C8-B798-7AF0D143F890}"/>
              </a:ext>
            </a:extLst>
          </p:cNvPr>
          <p:cNvSpPr txBox="1">
            <a:spLocks/>
          </p:cNvSpPr>
          <p:nvPr/>
        </p:nvSpPr>
        <p:spPr>
          <a:xfrm>
            <a:off x="7543800" y="3777342"/>
            <a:ext cx="3853543" cy="2462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rgbClr val="1A639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rgbClr val="1A639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rgbClr val="1A639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rgbClr val="1A639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rgbClr val="1A639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can </a:t>
            </a:r>
            <a:r>
              <a:rPr lang="en-GB" b="1" i="1" dirty="0"/>
              <a:t>sense</a:t>
            </a:r>
            <a:r>
              <a:rPr lang="en-GB" dirty="0"/>
              <a:t> and </a:t>
            </a:r>
            <a:r>
              <a:rPr lang="en-GB" b="1" i="1" dirty="0"/>
              <a:t>act</a:t>
            </a:r>
            <a:r>
              <a:rPr lang="en-GB" dirty="0"/>
              <a:t>.</a:t>
            </a:r>
          </a:p>
          <a:p>
            <a:r>
              <a:rPr lang="en-GB" dirty="0"/>
              <a:t>must process information (think) to connect sensing and action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D0B865-E53F-4810-85C7-D46A2DD4C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3" y="6404733"/>
            <a:ext cx="6239309" cy="365125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nchechina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559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330" y="2365161"/>
            <a:ext cx="1087893" cy="13634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885" y="2365162"/>
            <a:ext cx="1087893" cy="13634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 are not dealing with…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606" y="1792468"/>
            <a:ext cx="5100685" cy="454659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b="1" dirty="0"/>
              <a:t>“Classical” distributed systems,</a:t>
            </a:r>
          </a:p>
          <a:p>
            <a:pPr marL="0" indent="0">
              <a:buNone/>
            </a:pPr>
            <a:r>
              <a:rPr lang="en-GB" dirty="0"/>
              <a:t>but rather </a:t>
            </a:r>
            <a:r>
              <a:rPr lang="en-GB" b="1" i="1" dirty="0"/>
              <a:t>autonomous devices</a:t>
            </a:r>
          </a:p>
          <a:p>
            <a:pPr lvl="1"/>
            <a:r>
              <a:rPr lang="en-GB" dirty="0"/>
              <a:t>Slower and less stable communication</a:t>
            </a:r>
          </a:p>
          <a:p>
            <a:pPr lvl="1"/>
            <a:r>
              <a:rPr lang="en-GB" dirty="0"/>
              <a:t>Very different types of devices</a:t>
            </a:r>
          </a:p>
          <a:p>
            <a:pPr lvl="2"/>
            <a:r>
              <a:rPr lang="en-GB" dirty="0"/>
              <a:t>E.g. limited computation &amp; power resources, each device is a network, are threat and at risk at the same time</a:t>
            </a:r>
          </a:p>
          <a:p>
            <a:pPr marL="0" indent="0">
              <a:buNone/>
            </a:pPr>
            <a:r>
              <a:rPr lang="en-GB" b="1" dirty="0"/>
              <a:t>Swarm robotics</a:t>
            </a:r>
          </a:p>
          <a:p>
            <a:pPr lvl="1"/>
            <a:r>
              <a:rPr lang="en-GB" dirty="0"/>
              <a:t>Simple physical robots with emergent behaviour </a:t>
            </a:r>
          </a:p>
          <a:p>
            <a:pPr marL="0" indent="0">
              <a:buNone/>
            </a:pPr>
            <a:r>
              <a:rPr lang="en-GB" dirty="0"/>
              <a:t>but rather a </a:t>
            </a:r>
            <a:r>
              <a:rPr lang="en-GB" b="1" i="1" dirty="0"/>
              <a:t>pack of autonomous devices</a:t>
            </a:r>
          </a:p>
          <a:p>
            <a:pPr lvl="1"/>
            <a:r>
              <a:rPr lang="en-GB" dirty="0"/>
              <a:t>Complex devices capable of various tasks, contribute to a common goal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5635" y="1792468"/>
            <a:ext cx="2907118" cy="19361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108" y="2365162"/>
            <a:ext cx="1087893" cy="13634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884" y="3880059"/>
            <a:ext cx="1087893" cy="13634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108" y="3859412"/>
            <a:ext cx="1087893" cy="13634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330" y="3880060"/>
            <a:ext cx="1087893" cy="13634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9976" y="4408865"/>
            <a:ext cx="2874388" cy="1614974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8838181" y="1638432"/>
            <a:ext cx="3321934" cy="2210765"/>
          </a:xfrm>
          <a:prstGeom prst="line">
            <a:avLst/>
          </a:prstGeom>
          <a:ln w="571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8810011" y="1655178"/>
            <a:ext cx="3321934" cy="2210765"/>
          </a:xfrm>
          <a:prstGeom prst="line">
            <a:avLst/>
          </a:prstGeom>
          <a:ln w="571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045635" y="4300609"/>
            <a:ext cx="3086310" cy="1817226"/>
          </a:xfrm>
          <a:prstGeom prst="line">
            <a:avLst/>
          </a:prstGeom>
          <a:ln w="571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8957786" y="4323759"/>
            <a:ext cx="3174159" cy="1767200"/>
          </a:xfrm>
          <a:prstGeom prst="line">
            <a:avLst/>
          </a:prstGeom>
          <a:ln w="571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451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613" y="194067"/>
            <a:ext cx="9905998" cy="1478570"/>
          </a:xfrm>
        </p:spPr>
        <p:txBody>
          <a:bodyPr/>
          <a:lstStyle/>
          <a:p>
            <a:r>
              <a:rPr lang="en-GB" dirty="0"/>
              <a:t>Preliminary results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888" y="1507771"/>
            <a:ext cx="2889161" cy="35089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9580" y="1507771"/>
            <a:ext cx="2889161" cy="35089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r="34219"/>
          <a:stretch/>
        </p:blipFill>
        <p:spPr>
          <a:xfrm>
            <a:off x="1916659" y="3790944"/>
            <a:ext cx="1931441" cy="22021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279" y="2150795"/>
            <a:ext cx="1146100" cy="12594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1102" y="1672637"/>
            <a:ext cx="1700006" cy="15896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15000" y="5524500"/>
            <a:ext cx="59816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>
                <a:solidFill>
                  <a:srgbClr val="0070C0"/>
                </a:solidFill>
              </a:rPr>
              <a:t>The most widely used Robot Operating System</a:t>
            </a:r>
          </a:p>
          <a:p>
            <a:pPr algn="ctr"/>
            <a:r>
              <a:rPr lang="en-GB" sz="2200" dirty="0">
                <a:solidFill>
                  <a:schemeClr val="bg1"/>
                </a:solidFill>
              </a:rPr>
              <a:t>vs.</a:t>
            </a:r>
          </a:p>
          <a:p>
            <a:pPr algn="ctr"/>
            <a:r>
              <a:rPr lang="en-GB" sz="2200" dirty="0">
                <a:solidFill>
                  <a:srgbClr val="C00000"/>
                </a:solidFill>
              </a:rPr>
              <a:t>“Let it crash” using </a:t>
            </a:r>
            <a:r>
              <a:rPr lang="en-GB" sz="2200" dirty="0" err="1">
                <a:solidFill>
                  <a:srgbClr val="C00000"/>
                </a:solidFill>
              </a:rPr>
              <a:t>Erlang</a:t>
            </a:r>
            <a:r>
              <a:rPr lang="en-GB" sz="2200" dirty="0">
                <a:solidFill>
                  <a:srgbClr val="C00000"/>
                </a:solidFill>
              </a:rPr>
              <a:t> programming language</a:t>
            </a:r>
          </a:p>
        </p:txBody>
      </p:sp>
    </p:spTree>
    <p:extLst>
      <p:ext uri="{BB962C8B-B14F-4D97-AF65-F5344CB8AC3E}">
        <p14:creationId xmlns:p14="http://schemas.microsoft.com/office/powerpoint/2010/main" val="3513969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167013"/>
            <a:ext cx="10066914" cy="4358478"/>
          </a:xfrm>
          <a:noFill/>
        </p:spPr>
        <p:txBody>
          <a:bodyPr>
            <a:noAutofit/>
          </a:bodyPr>
          <a:lstStyle/>
          <a:p>
            <a:r>
              <a:rPr lang="en-GB" dirty="0">
                <a:solidFill>
                  <a:srgbClr val="185A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Since 2007 simplifies the creation of complex robot behaviour across a wide variety of robotic platforms</a:t>
            </a:r>
          </a:p>
          <a:p>
            <a:r>
              <a:rPr lang="en-GB" dirty="0">
                <a:solidFill>
                  <a:srgbClr val="185A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de facto standard collection of</a:t>
            </a:r>
          </a:p>
          <a:p>
            <a:pPr lvl="1" fontAlgn="base"/>
            <a:r>
              <a:rPr lang="en-GB" dirty="0">
                <a:solidFill>
                  <a:srgbClr val="185A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</a:p>
          <a:p>
            <a:pPr lvl="1" fontAlgn="base"/>
            <a:r>
              <a:rPr lang="en-GB" dirty="0">
                <a:solidFill>
                  <a:srgbClr val="185A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Libraries</a:t>
            </a:r>
          </a:p>
          <a:p>
            <a:pPr lvl="1" fontAlgn="base"/>
            <a:r>
              <a:rPr lang="en-GB" dirty="0">
                <a:solidFill>
                  <a:srgbClr val="185A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Conventions</a:t>
            </a:r>
          </a:p>
          <a:p>
            <a:pPr marL="0" indent="0">
              <a:buNone/>
            </a:pPr>
            <a:endParaRPr lang="en-GB" sz="1100" b="1" dirty="0">
              <a:solidFill>
                <a:srgbClr val="185A9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GB" b="1" dirty="0">
                <a:solidFill>
                  <a:srgbClr val="185A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SINGLE INDIVIDUAL, LABORATORY, OR INSTITUTION CAN HOPE TO DO IT ON THEIR OWN</a:t>
            </a:r>
            <a:endParaRPr lang="en-GB" dirty="0">
              <a:solidFill>
                <a:srgbClr val="185A9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0" name="Picture 6" descr="https://lh5.googleusercontent.com/tLMKrYltwaA4pTdzguo9VaslGtR1lBXE41zzSXGqUqjs9iSjb37hC2KRXRsWmgwkCNPqwlEtWBC9C4BU-pbcEELcH7S8eQ2u0puaQu4bSAFzYczXHS50F4GNYlFa-xNJ0RpghyyZv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610" y="3094465"/>
            <a:ext cx="3787554" cy="169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12E4059-7D5B-4E39-A78C-6977F8675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GB" dirty="0">
                <a:solidFill>
                  <a:srgbClr val="2385CF"/>
                </a:solidFill>
              </a:rPr>
              <a:t>Robot Operating System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C6B8C9-4462-4204-B4E5-6DC92FDC5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all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@nchechina</a:t>
            </a:r>
            <a:endParaRPr kumimoji="0" lang="en-US" sz="1050" b="0" i="0" u="none" strike="noStrike" kern="1200" cap="all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284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2385CF"/>
                </a:solidFill>
              </a:rPr>
              <a:t>purpose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141048"/>
            <a:ext cx="10150042" cy="4098434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rgbClr val="185A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to </a:t>
            </a:r>
          </a:p>
          <a:p>
            <a:pPr lvl="1"/>
            <a:r>
              <a:rPr lang="en-GB" dirty="0">
                <a:solidFill>
                  <a:srgbClr val="185A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Hardware drivers</a:t>
            </a:r>
          </a:p>
          <a:p>
            <a:pPr lvl="1"/>
            <a:r>
              <a:rPr lang="en-GB" dirty="0">
                <a:solidFill>
                  <a:srgbClr val="185A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Generic robot capabilities</a:t>
            </a:r>
          </a:p>
          <a:p>
            <a:pPr lvl="1"/>
            <a:r>
              <a:rPr lang="en-GB" dirty="0">
                <a:solidFill>
                  <a:srgbClr val="185A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 tools</a:t>
            </a:r>
          </a:p>
          <a:p>
            <a:pPr lvl="1"/>
            <a:r>
              <a:rPr lang="en-GB" dirty="0">
                <a:solidFill>
                  <a:srgbClr val="185A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 libraries</a:t>
            </a:r>
          </a:p>
          <a:p>
            <a:pPr lvl="1"/>
            <a:r>
              <a:rPr lang="en-GB" dirty="0">
                <a:solidFill>
                  <a:srgbClr val="185A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etc...</a:t>
            </a:r>
          </a:p>
          <a:p>
            <a:r>
              <a:rPr lang="en-GB" dirty="0">
                <a:solidFill>
                  <a:srgbClr val="185A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Systems may use as much or as little of ROS</a:t>
            </a:r>
          </a:p>
          <a:p>
            <a:r>
              <a:rPr lang="en-GB" dirty="0">
                <a:solidFill>
                  <a:srgbClr val="185A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Encourage collaborative development of robotics software</a:t>
            </a:r>
          </a:p>
        </p:txBody>
      </p:sp>
      <p:pic>
        <p:nvPicPr>
          <p:cNvPr id="2056" name="Picture 8" descr="rosorg-log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6558" y="468514"/>
            <a:ext cx="24193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OS User Map">
            <a:extLst>
              <a:ext uri="{FF2B5EF4-FFF2-40B4-BE49-F238E27FC236}">
                <a16:creationId xmlns:a16="http://schemas.microsoft.com/office/drawing/2014/main" id="{18DC18C9-8B1C-43A9-A05B-5CF8E5314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813" y="1905521"/>
            <a:ext cx="5116924" cy="261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05D2D-3D53-4A8A-9F74-3A6D446B4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all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@nchechina</a:t>
            </a:r>
            <a:endParaRPr kumimoji="0" lang="en-US" sz="1050" b="0" i="0" u="none" strike="noStrike" kern="1200" cap="all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6381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2385CF"/>
                </a:solidFill>
              </a:rPr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2094438"/>
            <a:ext cx="5551488" cy="4145044"/>
          </a:xfrm>
        </p:spPr>
        <p:txBody>
          <a:bodyPr>
            <a:normAutofit/>
          </a:bodyPr>
          <a:lstStyle/>
          <a:p>
            <a:pPr fontAlgn="base"/>
            <a:r>
              <a:rPr lang="en-GB" dirty="0">
                <a:solidFill>
                  <a:srgbClr val="185A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Distributed Modular Design</a:t>
            </a:r>
          </a:p>
          <a:p>
            <a:pPr fontAlgn="base"/>
            <a:r>
              <a:rPr lang="en-GB" dirty="0">
                <a:solidFill>
                  <a:srgbClr val="185A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source</a:t>
            </a:r>
          </a:p>
          <a:p>
            <a:pPr fontAlgn="base"/>
            <a:r>
              <a:rPr lang="en-GB" dirty="0">
                <a:solidFill>
                  <a:srgbClr val="185A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Shared development of common components</a:t>
            </a:r>
          </a:p>
          <a:p>
            <a:pPr fontAlgn="base"/>
            <a:r>
              <a:rPr lang="en-GB" dirty="0">
                <a:solidFill>
                  <a:srgbClr val="185A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Publish/subscribe message passing</a:t>
            </a:r>
          </a:p>
          <a:p>
            <a:pPr fontAlgn="base"/>
            <a:r>
              <a:rPr lang="en-GB" dirty="0">
                <a:solidFill>
                  <a:srgbClr val="185A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 node</a:t>
            </a:r>
          </a:p>
          <a:p>
            <a:pPr lvl="1" fontAlgn="base"/>
            <a:r>
              <a:rPr lang="en-GB" dirty="0">
                <a:solidFill>
                  <a:srgbClr val="185A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Registration of all nodes</a:t>
            </a:r>
          </a:p>
          <a:p>
            <a:pPr lvl="1" fontAlgn="base"/>
            <a:r>
              <a:rPr lang="en-GB" dirty="0">
                <a:solidFill>
                  <a:srgbClr val="185A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point of failure</a:t>
            </a:r>
          </a:p>
        </p:txBody>
      </p:sp>
      <p:pic>
        <p:nvPicPr>
          <p:cNvPr id="2056" name="Picture 8" descr="rosorg-log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3640" y="441322"/>
            <a:ext cx="24193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lh4.googleusercontent.com/qMfUNXDssqbGJjECm3CqxbXXFxdk-_phDYgjxHRiRNDk-MTSV-BWkmAuzvIikcyjeZ9n2MabvxihhGKNtMF_KfZw_3W3BQWmRIxVkd2aRT1Um4BvDM8fNTb1jY765wmr-9oVvE8z36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508" y="2094437"/>
            <a:ext cx="5387943" cy="3869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6EA5DB-8E15-41D3-9365-372839F11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all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@nchechina</a:t>
            </a:r>
            <a:endParaRPr kumimoji="0" lang="en-US" sz="1050" b="0" i="0" u="none" strike="noStrike" kern="1200" cap="all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2058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613" y="194067"/>
            <a:ext cx="9905998" cy="1478570"/>
          </a:xfrm>
        </p:spPr>
        <p:txBody>
          <a:bodyPr/>
          <a:lstStyle/>
          <a:p>
            <a:r>
              <a:rPr lang="en-GB" dirty="0"/>
              <a:t>Preliminary results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888" y="1507771"/>
            <a:ext cx="2889161" cy="35089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9580" y="1507771"/>
            <a:ext cx="2889161" cy="35089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r="34219"/>
          <a:stretch/>
        </p:blipFill>
        <p:spPr>
          <a:xfrm>
            <a:off x="1916659" y="3790944"/>
            <a:ext cx="1931441" cy="22021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279" y="2150795"/>
            <a:ext cx="1146100" cy="12594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1102" y="1672637"/>
            <a:ext cx="1700006" cy="15896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15000" y="5524500"/>
            <a:ext cx="59816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>
                <a:solidFill>
                  <a:srgbClr val="0070C0"/>
                </a:solidFill>
              </a:rPr>
              <a:t>The most widely used Robot Operating System</a:t>
            </a:r>
          </a:p>
          <a:p>
            <a:pPr algn="ctr"/>
            <a:r>
              <a:rPr lang="en-GB" sz="2200" dirty="0">
                <a:solidFill>
                  <a:schemeClr val="bg1"/>
                </a:solidFill>
              </a:rPr>
              <a:t>vs.</a:t>
            </a:r>
          </a:p>
          <a:p>
            <a:pPr algn="ctr"/>
            <a:r>
              <a:rPr lang="en-GB" sz="2200" dirty="0">
                <a:solidFill>
                  <a:srgbClr val="C00000"/>
                </a:solidFill>
              </a:rPr>
              <a:t>“Let it crash” using </a:t>
            </a:r>
            <a:r>
              <a:rPr lang="en-GB" sz="2200" dirty="0" err="1">
                <a:solidFill>
                  <a:srgbClr val="C00000"/>
                </a:solidFill>
              </a:rPr>
              <a:t>Erlang</a:t>
            </a:r>
            <a:r>
              <a:rPr lang="en-GB" sz="2200" dirty="0">
                <a:solidFill>
                  <a:srgbClr val="C00000"/>
                </a:solidFill>
              </a:rPr>
              <a:t> programming language</a:t>
            </a:r>
          </a:p>
        </p:txBody>
      </p:sp>
    </p:spTree>
    <p:extLst>
      <p:ext uri="{BB962C8B-B14F-4D97-AF65-F5344CB8AC3E}">
        <p14:creationId xmlns:p14="http://schemas.microsoft.com/office/powerpoint/2010/main" val="3864580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612" y="194067"/>
            <a:ext cx="10656887" cy="1478570"/>
          </a:xfrm>
        </p:spPr>
        <p:txBody>
          <a:bodyPr/>
          <a:lstStyle/>
          <a:p>
            <a:r>
              <a:rPr lang="en-GB" dirty="0"/>
              <a:t>Quality Variations with Worker Failures</a:t>
            </a:r>
          </a:p>
        </p:txBody>
      </p:sp>
      <p:pic>
        <p:nvPicPr>
          <p:cNvPr id="13" name="Picture 2" descr="rosorg-log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600" y="4447797"/>
            <a:ext cx="1423673" cy="40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9750" y="4382315"/>
            <a:ext cx="1202908" cy="540131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6507414" y="5110953"/>
            <a:ext cx="5655481" cy="74929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rgbClr val="1A639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rgbClr val="1A639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rgbClr val="1A639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rgbClr val="1A639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rgbClr val="1A639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C00000"/>
                </a:solidFill>
              </a:rPr>
              <a:t>Reduces</a:t>
            </a:r>
            <a:r>
              <a:rPr lang="en-GB" dirty="0">
                <a:solidFill>
                  <a:srgbClr val="C00000"/>
                </a:solidFill>
              </a:rPr>
              <a:t> robot component downtime</a:t>
            </a:r>
          </a:p>
          <a:p>
            <a:r>
              <a:rPr lang="en-GB" b="1" dirty="0">
                <a:solidFill>
                  <a:srgbClr val="C00000"/>
                </a:solidFill>
              </a:rPr>
              <a:t>Mitigates negative impact </a:t>
            </a:r>
            <a:r>
              <a:rPr lang="en-GB" dirty="0">
                <a:solidFill>
                  <a:srgbClr val="C00000"/>
                </a:solidFill>
              </a:rPr>
              <a:t>of failures</a:t>
            </a:r>
          </a:p>
          <a:p>
            <a:pPr lvl="1"/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14" name="Content Placeholder 3"/>
          <p:cNvSpPr txBox="1">
            <a:spLocks/>
          </p:cNvSpPr>
          <p:nvPr/>
        </p:nvSpPr>
        <p:spPr>
          <a:xfrm>
            <a:off x="1672403" y="5992917"/>
            <a:ext cx="9670023" cy="70525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rgbClr val="1A639A"/>
                </a:solidFill>
              </a:rPr>
              <a:t>A. Lutac, </a:t>
            </a:r>
            <a:r>
              <a:rPr lang="en-GB" u="sng" dirty="0">
                <a:solidFill>
                  <a:srgbClr val="1A639A"/>
                </a:solidFill>
              </a:rPr>
              <a:t>N. Chechina</a:t>
            </a:r>
            <a:r>
              <a:rPr lang="en-GB" dirty="0">
                <a:solidFill>
                  <a:srgbClr val="1A639A"/>
                </a:solidFill>
              </a:rPr>
              <a:t>, G. Aragon Camarasa, and P. Trinder. </a:t>
            </a:r>
            <a:r>
              <a:rPr lang="en-GB" i="1" dirty="0">
                <a:solidFill>
                  <a:srgbClr val="1A639A"/>
                </a:solidFill>
              </a:rPr>
              <a:t>Towards Reliable and Scalable Robot Communication</a:t>
            </a:r>
            <a:r>
              <a:rPr lang="en-GB" dirty="0">
                <a:solidFill>
                  <a:srgbClr val="1A639A"/>
                </a:solidFill>
              </a:rPr>
              <a:t>. In the Proceedings of the 15th ACM SIGPLAN Workshop on Erlang, pp. 12--23, Nara, Japan, 2016</a:t>
            </a:r>
          </a:p>
        </p:txBody>
      </p:sp>
      <p:pic>
        <p:nvPicPr>
          <p:cNvPr id="16" name="Content Placeholder 3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77914" y="1672637"/>
            <a:ext cx="5651914" cy="2674431"/>
          </a:xfrm>
        </p:spPr>
      </p:pic>
      <p:sp>
        <p:nvSpPr>
          <p:cNvPr id="4" name="TextBox 3"/>
          <p:cNvSpPr txBox="1"/>
          <p:nvPr/>
        </p:nvSpPr>
        <p:spPr>
          <a:xfrm>
            <a:off x="5428643" y="1601765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10%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7414" y="1672637"/>
            <a:ext cx="5578354" cy="26770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117198" y="1601765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50%</a:t>
            </a:r>
          </a:p>
        </p:txBody>
      </p:sp>
    </p:spTree>
    <p:extLst>
      <p:ext uri="{BB962C8B-B14F-4D97-AF65-F5344CB8AC3E}">
        <p14:creationId xmlns:p14="http://schemas.microsoft.com/office/powerpoint/2010/main" val="2298804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2385CF"/>
                </a:solidFill>
              </a:rPr>
              <a:t>vertical scalability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382F3B-A936-4CE2-87D8-90517DA92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764" y="1783785"/>
            <a:ext cx="2921332" cy="21913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697823-1B77-435B-B159-3D50B903FB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81"/>
          <a:stretch/>
        </p:blipFill>
        <p:spPr>
          <a:xfrm>
            <a:off x="1449180" y="4181136"/>
            <a:ext cx="2772382" cy="23466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592E30-7D5B-4F31-843D-F8D47159A1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377407"/>
            <a:ext cx="4119563" cy="11503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7FC67D-C78E-4B7E-9F1D-E35DE2140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975100"/>
            <a:ext cx="4119563" cy="1150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B57CF7-CD5E-4D90-93D5-A4C943C4A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97088"/>
            <a:ext cx="4119563" cy="115039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636783E-8D5D-40C1-907C-BDB318A67F92}"/>
              </a:ext>
            </a:extLst>
          </p:cNvPr>
          <p:cNvSpPr/>
          <p:nvPr/>
        </p:nvSpPr>
        <p:spPr>
          <a:xfrm>
            <a:off x="5842000" y="1783785"/>
            <a:ext cx="1828800" cy="4921815"/>
          </a:xfrm>
          <a:prstGeom prst="rect">
            <a:avLst/>
          </a:prstGeom>
          <a:noFill/>
          <a:ln w="38100">
            <a:solidFill>
              <a:srgbClr val="2385C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87FF54-9E4F-4C71-9B8E-F078D09D3028}"/>
              </a:ext>
            </a:extLst>
          </p:cNvPr>
          <p:cNvSpPr/>
          <p:nvPr/>
        </p:nvSpPr>
        <p:spPr>
          <a:xfrm>
            <a:off x="8682035" y="1783785"/>
            <a:ext cx="1828800" cy="4921815"/>
          </a:xfrm>
          <a:prstGeom prst="rect">
            <a:avLst/>
          </a:prstGeom>
          <a:noFill/>
          <a:ln w="38100">
            <a:solidFill>
              <a:srgbClr val="2385C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0682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01018"/>
            <a:ext cx="9905998" cy="1478570"/>
          </a:xfrm>
        </p:spPr>
        <p:txBody>
          <a:bodyPr/>
          <a:lstStyle/>
          <a:p>
            <a:r>
              <a:rPr lang="en-GB" dirty="0"/>
              <a:t>Scaling the </a:t>
            </a:r>
            <a:r>
              <a:rPr lang="en-GB" dirty="0" err="1"/>
              <a:t>Erlang</a:t>
            </a:r>
            <a:r>
              <a:rPr lang="en-GB" dirty="0"/>
              <a:t> Programming Model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49" y="1515795"/>
            <a:ext cx="6942462" cy="4137670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447800" y="5930900"/>
            <a:ext cx="9486900" cy="6985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u="sng" dirty="0"/>
              <a:t>N. Chechina</a:t>
            </a:r>
            <a:r>
              <a:rPr lang="en-GB" dirty="0"/>
              <a:t>, K. </a:t>
            </a:r>
            <a:r>
              <a:rPr lang="en-GB" dirty="0" err="1"/>
              <a:t>MacKenzie</a:t>
            </a:r>
            <a:r>
              <a:rPr lang="en-GB" dirty="0"/>
              <a:t>, S. Thompson, P. Trinder, O. </a:t>
            </a:r>
            <a:r>
              <a:rPr lang="en-GB" dirty="0" err="1"/>
              <a:t>Boudeville</a:t>
            </a:r>
            <a:r>
              <a:rPr lang="en-GB" dirty="0"/>
              <a:t>, V. </a:t>
            </a:r>
            <a:r>
              <a:rPr lang="en-GB" dirty="0" err="1"/>
              <a:t>Fordos</a:t>
            </a:r>
            <a:r>
              <a:rPr lang="en-GB" dirty="0"/>
              <a:t>, C. Hoch, A. </a:t>
            </a:r>
            <a:r>
              <a:rPr lang="en-GB" dirty="0" err="1"/>
              <a:t>Ghaffari</a:t>
            </a:r>
            <a:r>
              <a:rPr lang="en-GB" dirty="0"/>
              <a:t>, M. Moro Hernandez. Evaluating Scalable Distributed </a:t>
            </a:r>
            <a:r>
              <a:rPr lang="en-GB" dirty="0" err="1"/>
              <a:t>Erlang</a:t>
            </a:r>
            <a:r>
              <a:rPr lang="en-GB" dirty="0"/>
              <a:t> for Scalability and Reliability. IEEE Transactions on Parallel and Distributed Systems (TPDS), DOI: 10.1109/TPDS.2017.2654246, January 2017.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806" y="2610544"/>
            <a:ext cx="2074958" cy="8386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7954" y="1464892"/>
            <a:ext cx="3021011" cy="7321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6728" y="3675104"/>
            <a:ext cx="2707000" cy="18104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14180" y="711382"/>
            <a:ext cx="1587476" cy="580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8"/>
          <a:srcRect l="9110" t="10037" r="6780" b="11547"/>
          <a:stretch/>
        </p:blipFill>
        <p:spPr>
          <a:xfrm>
            <a:off x="11257850" y="1942278"/>
            <a:ext cx="887745" cy="8276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42" y="3000389"/>
            <a:ext cx="1096991" cy="5481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04256" y="6232735"/>
            <a:ext cx="887743" cy="52376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94917" y="4581561"/>
            <a:ext cx="813613" cy="77470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94917" y="5466068"/>
            <a:ext cx="887104" cy="6819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85344" y="3673219"/>
            <a:ext cx="996677" cy="89331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69365" y="1378447"/>
            <a:ext cx="1132291" cy="5038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61270" y="2040455"/>
            <a:ext cx="29720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High-Level Paradigm for Reliable</a:t>
            </a:r>
          </a:p>
          <a:p>
            <a:pPr algn="ctr"/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Large-Scale Server Software</a:t>
            </a:r>
          </a:p>
        </p:txBody>
      </p:sp>
    </p:spTree>
    <p:extLst>
      <p:ext uri="{BB962C8B-B14F-4D97-AF65-F5344CB8AC3E}">
        <p14:creationId xmlns:p14="http://schemas.microsoft.com/office/powerpoint/2010/main" val="3293343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2385CF"/>
                </a:solidFill>
              </a:rPr>
              <a:t>vertical scalability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382F3B-A936-4CE2-87D8-90517DA92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764" y="1783785"/>
            <a:ext cx="2921332" cy="21913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697823-1B77-435B-B159-3D50B903FB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81"/>
          <a:stretch/>
        </p:blipFill>
        <p:spPr>
          <a:xfrm>
            <a:off x="1449180" y="4181136"/>
            <a:ext cx="2772382" cy="2346664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E235054-FE1B-4109-9A3C-9B05722FE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140" y="1995055"/>
            <a:ext cx="5231678" cy="4244427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rgbClr val="185A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Representative data</a:t>
            </a:r>
          </a:p>
          <a:p>
            <a:r>
              <a:rPr lang="en-GB" dirty="0">
                <a:solidFill>
                  <a:srgbClr val="185A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Wi-Fi connection</a:t>
            </a:r>
          </a:p>
          <a:p>
            <a:r>
              <a:rPr lang="en-GB" dirty="0">
                <a:solidFill>
                  <a:srgbClr val="185A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Hosts</a:t>
            </a:r>
          </a:p>
          <a:p>
            <a:pPr lvl="1"/>
            <a:r>
              <a:rPr lang="en-GB" dirty="0">
                <a:solidFill>
                  <a:srgbClr val="185A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Raspberry </a:t>
            </a:r>
            <a:r>
              <a:rPr lang="en-GB" dirty="0" err="1">
                <a:solidFill>
                  <a:srgbClr val="185A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Pis</a:t>
            </a:r>
            <a:endParaRPr lang="en-GB" dirty="0">
              <a:solidFill>
                <a:srgbClr val="185A9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dirty="0">
                <a:solidFill>
                  <a:srgbClr val="185A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 kit robots</a:t>
            </a:r>
          </a:p>
        </p:txBody>
      </p:sp>
    </p:spTree>
    <p:extLst>
      <p:ext uri="{BB962C8B-B14F-4D97-AF65-F5344CB8AC3E}">
        <p14:creationId xmlns:p14="http://schemas.microsoft.com/office/powerpoint/2010/main" val="637258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2385CF"/>
                </a:solidFill>
              </a:rPr>
              <a:t>Multiple hosts: vertical scalability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C8D657B-8C5C-4D8A-BF4F-C82AB6299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all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@nchechina</a:t>
            </a:r>
            <a:endParaRPr kumimoji="0" lang="en-US" sz="1050" b="0" i="0" u="none" strike="noStrike" kern="1200" cap="all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BA8611-558A-44B9-984B-91C9A1B193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47"/>
          <a:stretch/>
        </p:blipFill>
        <p:spPr>
          <a:xfrm>
            <a:off x="1295516" y="1897819"/>
            <a:ext cx="9905998" cy="470696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A9D76BE-C651-4487-ABE3-0F38C0580246}"/>
              </a:ext>
            </a:extLst>
          </p:cNvPr>
          <p:cNvCxnSpPr>
            <a:cxnSpLocks/>
          </p:cNvCxnSpPr>
          <p:nvPr/>
        </p:nvCxnSpPr>
        <p:spPr>
          <a:xfrm flipV="1">
            <a:off x="10112232" y="3376388"/>
            <a:ext cx="1359335" cy="1"/>
          </a:xfrm>
          <a:prstGeom prst="line">
            <a:avLst/>
          </a:prstGeom>
          <a:ln w="28575"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050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750482" y="5237476"/>
            <a:ext cx="4650581" cy="136009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rgbClr val="1A639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rgbClr val="1A639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rgbClr val="1A639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rgbClr val="1A639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rgbClr val="1A639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SCLV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-- Communication Scaling Limit Volume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-- number of sending nodes on the host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</a:t>
            </a:r>
            <a:r>
              <a:rPr kumimoji="0" lang="en-GB" sz="2400" b="1" i="1" u="none" strike="noStrike" kern="1200" cap="none" spc="0" normalizeH="0" baseline="-2500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-- message frequency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</a:t>
            </a:r>
            <a:r>
              <a:rPr kumimoji="0" lang="en-GB" sz="2400" b="1" i="1" u="none" strike="noStrike" kern="1200" cap="none" spc="0" normalizeH="0" baseline="-2500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-- message size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9101"/>
          <a:stretch/>
        </p:blipFill>
        <p:spPr>
          <a:xfrm>
            <a:off x="1601820" y="609600"/>
            <a:ext cx="8599512" cy="42814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417055" y="5779023"/>
                <a:ext cx="18515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+mn-ea"/>
                          <a:cs typeface="+mn-cs"/>
                        </a:rPr>
                        <m:t>CSLV</m:t>
                      </m:r>
                      <m:r>
                        <m:rPr>
                          <m:nor/>
                        </m:rPr>
                        <a:rPr kumimoji="0" lang="en-GB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+mn-ea"/>
                          <a:cs typeface="+mn-cs"/>
                        </a:rPr>
                        <m:t> = </m:t>
                      </m:r>
                      <m:r>
                        <m:rPr>
                          <m:nor/>
                        </m:rP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Tw Cen MT" panose="020B0602020104020603"/>
                          <a:ea typeface="+mn-ea"/>
                          <a:cs typeface="+mn-cs"/>
                        </a:rPr>
                        <m:t>N</m:t>
                      </m:r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∙</m:t>
                      </m:r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b>
                      </m:sSub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∙</m:t>
                      </m:r>
                      <m:sSub>
                        <m:sSub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𝑆</m:t>
                          </m:r>
                        </m:e>
                        <m:sub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w Cen MT" panose="020B0602020104020603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7055" y="5779023"/>
                <a:ext cx="1851597" cy="276999"/>
              </a:xfrm>
              <a:prstGeom prst="rect">
                <a:avLst/>
              </a:prstGeom>
              <a:blipFill>
                <a:blip r:embed="rId4"/>
                <a:stretch>
                  <a:fillRect l="-1980" t="-2222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2" descr="rosorg-logo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5394" y="442956"/>
            <a:ext cx="1680641" cy="483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07F581-C1DF-49C6-B489-6B747AEB8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all" spc="0" normalizeH="0" baseline="0" noProof="0">
                <a:ln>
                  <a:noFill/>
                </a:ln>
                <a:solidFill>
                  <a:srgbClr val="185A9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@nchechina</a:t>
            </a:r>
            <a:endParaRPr kumimoji="0" lang="en-US" sz="1050" b="0" i="0" u="none" strike="noStrike" kern="1200" cap="all" spc="0" normalizeH="0" baseline="0" noProof="0" dirty="0">
              <a:ln>
                <a:noFill/>
              </a:ln>
              <a:solidFill>
                <a:srgbClr val="185A90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2BD8142-8CEA-4000-9F4C-B13E9C920D2E}"/>
              </a:ext>
            </a:extLst>
          </p:cNvPr>
          <p:cNvCxnSpPr>
            <a:cxnSpLocks/>
          </p:cNvCxnSpPr>
          <p:nvPr/>
        </p:nvCxnSpPr>
        <p:spPr>
          <a:xfrm flipV="1">
            <a:off x="9306268" y="2074061"/>
            <a:ext cx="1359335" cy="1"/>
          </a:xfrm>
          <a:prstGeom prst="line">
            <a:avLst/>
          </a:prstGeom>
          <a:ln w="28575"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657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96D54B1F-14E5-407F-B9D2-6081E06B6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" y="0"/>
            <a:ext cx="79311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F87BBF0-BFD9-479B-856D-829ABF5290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44"/>
          <a:stretch/>
        </p:blipFill>
        <p:spPr bwMode="auto">
          <a:xfrm>
            <a:off x="10158413" y="974059"/>
            <a:ext cx="1847849" cy="1159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36187A37-8453-49E5-9B2E-035DC7F272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80" r="28951"/>
          <a:stretch/>
        </p:blipFill>
        <p:spPr bwMode="auto">
          <a:xfrm>
            <a:off x="9329737" y="2269459"/>
            <a:ext cx="2519363" cy="1159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A4667FB3-388D-4803-8556-94FC2A65F4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55"/>
          <a:stretch/>
        </p:blipFill>
        <p:spPr bwMode="auto">
          <a:xfrm>
            <a:off x="9853613" y="3564859"/>
            <a:ext cx="1995488" cy="1159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2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9481" y="1865425"/>
            <a:ext cx="4769860" cy="1598209"/>
          </a:xfrm>
        </p:spPr>
        <p:txBody>
          <a:bodyPr>
            <a:normAutofit/>
          </a:bodyPr>
          <a:lstStyle/>
          <a:p>
            <a:r>
              <a:rPr lang="en-GB" sz="6600" dirty="0"/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4394200"/>
            <a:ext cx="9905999" cy="1866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nchechina@bournemouth.ac.uk</a:t>
            </a:r>
          </a:p>
          <a:p>
            <a:pPr marL="0" indent="0">
              <a:buNone/>
            </a:pPr>
            <a:r>
              <a:rPr lang="en-GB" dirty="0"/>
              <a:t>@</a:t>
            </a:r>
            <a:r>
              <a:rPr lang="en-GB" dirty="0" err="1"/>
              <a:t>nchechina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https://staffprofiles.bournemouth.ac.uk/display/nchechina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844A04-CD3A-4686-B238-F92884D7E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632" y="427441"/>
            <a:ext cx="1670622" cy="176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85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Distributed Actor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840376"/>
            <a:ext cx="9905999" cy="45132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Developed at Ericsson in 1986 </a:t>
            </a:r>
          </a:p>
          <a:p>
            <a:pPr lvl="1"/>
            <a:r>
              <a:rPr lang="en-GB" dirty="0"/>
              <a:t>Functional</a:t>
            </a:r>
          </a:p>
          <a:p>
            <a:pPr lvl="1"/>
            <a:r>
              <a:rPr lang="en-GB" dirty="0"/>
              <a:t>General purpose</a:t>
            </a:r>
          </a:p>
          <a:p>
            <a:pPr lvl="1"/>
            <a:r>
              <a:rPr lang="en-GB" dirty="0"/>
              <a:t>Concurrent</a:t>
            </a:r>
          </a:p>
          <a:p>
            <a:pPr lvl="1"/>
            <a:r>
              <a:rPr lang="en-GB" dirty="0"/>
              <a:t>Dynamically typed</a:t>
            </a:r>
          </a:p>
          <a:p>
            <a:pPr marL="0" indent="0">
              <a:buNone/>
            </a:pPr>
            <a:r>
              <a:rPr lang="en-GB" dirty="0"/>
              <a:t>Designed for</a:t>
            </a:r>
          </a:p>
          <a:p>
            <a:pPr lvl="1"/>
            <a:r>
              <a:rPr lang="en-GB" dirty="0"/>
              <a:t>Distributed</a:t>
            </a:r>
          </a:p>
          <a:p>
            <a:pPr lvl="1"/>
            <a:r>
              <a:rPr lang="en-GB" dirty="0"/>
              <a:t>Fault-tolerant</a:t>
            </a:r>
          </a:p>
          <a:p>
            <a:pPr lvl="1"/>
            <a:r>
              <a:rPr lang="en-GB" dirty="0"/>
              <a:t>Massively concurrent</a:t>
            </a:r>
          </a:p>
          <a:p>
            <a:pPr lvl="1"/>
            <a:r>
              <a:rPr lang="en-GB" dirty="0"/>
              <a:t>Soft-real time systems</a:t>
            </a:r>
          </a:p>
        </p:txBody>
      </p:sp>
      <p:pic>
        <p:nvPicPr>
          <p:cNvPr id="6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1650" y="2430829"/>
            <a:ext cx="5878468" cy="26355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8252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erlang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840376"/>
            <a:ext cx="9905999" cy="45132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Follows </a:t>
            </a:r>
            <a:r>
              <a:rPr lang="en-GB" dirty="0">
                <a:solidFill>
                  <a:srgbClr val="FF0000"/>
                </a:solidFill>
              </a:rPr>
              <a:t>Let it crash</a:t>
            </a:r>
            <a:r>
              <a:rPr lang="en-GB" dirty="0"/>
              <a:t> and </a:t>
            </a:r>
            <a:r>
              <a:rPr lang="en-GB" dirty="0">
                <a:solidFill>
                  <a:srgbClr val="FF0000"/>
                </a:solidFill>
              </a:rPr>
              <a:t>Share nothing </a:t>
            </a:r>
            <a:r>
              <a:rPr lang="en-GB" dirty="0"/>
              <a:t>philosophies</a:t>
            </a:r>
          </a:p>
          <a:p>
            <a:endParaRPr lang="en-GB" dirty="0"/>
          </a:p>
          <a:p>
            <a:pPr marL="0" indent="0">
              <a:buNone/>
            </a:pPr>
            <a:r>
              <a:rPr lang="en-US" i="1" dirty="0"/>
              <a:t>“Erlang concurrency is handled by the language and not by the operating system.”</a:t>
            </a:r>
            <a:endParaRPr lang="en-GB" dirty="0"/>
          </a:p>
          <a:p>
            <a:pPr marL="0" indent="0">
              <a:buNone/>
            </a:pPr>
            <a:r>
              <a:rPr lang="en-US" dirty="0"/>
              <a:t>                           Joe Armstrong</a:t>
            </a:r>
            <a:endParaRPr lang="en-GB" dirty="0"/>
          </a:p>
          <a:p>
            <a:endParaRPr lang="en-GB" dirty="0"/>
          </a:p>
        </p:txBody>
      </p:sp>
      <p:pic>
        <p:nvPicPr>
          <p:cNvPr id="5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3556" y="3683248"/>
            <a:ext cx="4363401" cy="280931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7421F2-95FD-4775-B0E7-5C49911D3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@nchechina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747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Scalability &amp; Reliability in Erlang</a:t>
            </a:r>
          </a:p>
        </p:txBody>
      </p:sp>
      <p:pic>
        <p:nvPicPr>
          <p:cNvPr id="5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7842" y="4677920"/>
            <a:ext cx="3182109" cy="204875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631EF0-24C9-4AF2-BD76-3E1C38CA3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043" y="2279487"/>
            <a:ext cx="4849078" cy="32404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i="1" dirty="0"/>
              <a:t>Share nothing</a:t>
            </a:r>
          </a:p>
          <a:p>
            <a:r>
              <a:rPr lang="en-GB" dirty="0"/>
              <a:t>Private process state</a:t>
            </a:r>
          </a:p>
          <a:p>
            <a:r>
              <a:rPr lang="en-GB" dirty="0" err="1"/>
              <a:t>Stateful</a:t>
            </a:r>
            <a:r>
              <a:rPr lang="en-GB" dirty="0"/>
              <a:t> interactions via message passing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2D074A2-DE1A-4183-B782-6451ABE52E60}"/>
              </a:ext>
            </a:extLst>
          </p:cNvPr>
          <p:cNvSpPr txBox="1">
            <a:spLocks/>
          </p:cNvSpPr>
          <p:nvPr/>
        </p:nvSpPr>
        <p:spPr>
          <a:xfrm>
            <a:off x="6764922" y="2350168"/>
            <a:ext cx="4640552" cy="37688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i="1" dirty="0">
                <a:solidFill>
                  <a:srgbClr val="185A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 it crash</a:t>
            </a:r>
          </a:p>
          <a:p>
            <a:r>
              <a:rPr lang="en-GB" dirty="0">
                <a:solidFill>
                  <a:srgbClr val="185A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Non-defensive programming</a:t>
            </a:r>
          </a:p>
          <a:p>
            <a:r>
              <a:rPr lang="en-GB" dirty="0">
                <a:solidFill>
                  <a:srgbClr val="185A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Supervision trees</a:t>
            </a:r>
          </a:p>
          <a:p>
            <a:r>
              <a:rPr lang="en-GB" dirty="0">
                <a:solidFill>
                  <a:srgbClr val="185A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Lightweight processes</a:t>
            </a:r>
          </a:p>
          <a:p>
            <a:r>
              <a:rPr lang="en-GB" dirty="0">
                <a:solidFill>
                  <a:srgbClr val="185A9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Registered names</a:t>
            </a:r>
          </a:p>
          <a:p>
            <a:endParaRPr lang="en-GB" dirty="0">
              <a:solidFill>
                <a:srgbClr val="185A9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Shape 152">
            <a:extLst>
              <a:ext uri="{FF2B5EF4-FFF2-40B4-BE49-F238E27FC236}">
                <a16:creationId xmlns:a16="http://schemas.microsoft.com/office/drawing/2014/main" id="{329C2149-C327-4F71-8AC5-6B3739C0DF8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69629" y="365438"/>
            <a:ext cx="2400698" cy="10763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7D11E62-F27E-439A-ADD9-527BA6829D04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6094412" y="2097088"/>
            <a:ext cx="1588" cy="4442257"/>
          </a:xfrm>
          <a:prstGeom prst="line">
            <a:avLst/>
          </a:prstGeom>
          <a:ln w="38100">
            <a:solidFill>
              <a:srgbClr val="1D6B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1F600F-D298-43BC-BDF5-AD9C5EBC9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@nchechina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099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8CF8A02-01FA-4DB8-9336-03F90D5C2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366" y="296625"/>
            <a:ext cx="9905998" cy="1478570"/>
          </a:xfrm>
        </p:spPr>
        <p:txBody>
          <a:bodyPr/>
          <a:lstStyle/>
          <a:p>
            <a:r>
              <a:rPr lang="en-GB" dirty="0"/>
              <a:t>Typical </a:t>
            </a:r>
            <a:r>
              <a:rPr lang="en-GB" dirty="0" err="1"/>
              <a:t>erlang</a:t>
            </a:r>
            <a:r>
              <a:rPr lang="en-GB" dirty="0"/>
              <a:t> applications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4A2FC66-F432-4163-8F30-053C9BF68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409" y="1859344"/>
            <a:ext cx="5199753" cy="4380138"/>
          </a:xfrm>
        </p:spPr>
        <p:txBody>
          <a:bodyPr>
            <a:normAutofit fontScale="85000" lnSpcReduction="10000"/>
          </a:bodyPr>
          <a:lstStyle/>
          <a:p>
            <a:r>
              <a:rPr lang="en-GB" b="1" dirty="0"/>
              <a:t>Telecoms</a:t>
            </a:r>
            <a:r>
              <a:rPr lang="en-GB" dirty="0"/>
              <a:t> (Ericsson, Motorola, T-Mobile)</a:t>
            </a:r>
          </a:p>
          <a:p>
            <a:r>
              <a:rPr lang="en-GB" b="1" dirty="0"/>
              <a:t>Instant Messengers </a:t>
            </a:r>
            <a:r>
              <a:rPr lang="en-GB" dirty="0"/>
              <a:t>(WhatsApp, Facebook Messenger (?))</a:t>
            </a:r>
          </a:p>
          <a:p>
            <a:r>
              <a:rPr lang="en-GB" b="1" dirty="0"/>
              <a:t>NoSQL Distributed </a:t>
            </a:r>
            <a:r>
              <a:rPr lang="en-GB" b="1" dirty="0" err="1"/>
              <a:t>DataBases</a:t>
            </a:r>
            <a:r>
              <a:rPr lang="en-GB" b="1" dirty="0"/>
              <a:t> </a:t>
            </a:r>
            <a:r>
              <a:rPr lang="en-GB" dirty="0"/>
              <a:t>(Amazon </a:t>
            </a:r>
            <a:r>
              <a:rPr lang="en-GB" dirty="0" err="1"/>
              <a:t>SimpleDB</a:t>
            </a:r>
            <a:r>
              <a:rPr lang="en-GB" dirty="0"/>
              <a:t>, </a:t>
            </a:r>
            <a:r>
              <a:rPr lang="en-GB" dirty="0" err="1"/>
              <a:t>Riak</a:t>
            </a:r>
            <a:r>
              <a:rPr lang="en-GB" dirty="0"/>
              <a:t>, </a:t>
            </a:r>
            <a:r>
              <a:rPr lang="en-GB" dirty="0" err="1"/>
              <a:t>CouchDB</a:t>
            </a:r>
            <a:r>
              <a:rPr lang="en-GB" dirty="0"/>
              <a:t>)</a:t>
            </a:r>
          </a:p>
          <a:p>
            <a:r>
              <a:rPr lang="en-GB" b="1" dirty="0"/>
              <a:t>Games </a:t>
            </a:r>
            <a:r>
              <a:rPr lang="en-GB" dirty="0"/>
              <a:t>(Call of Duty, League of Legends)</a:t>
            </a:r>
          </a:p>
          <a:p>
            <a:r>
              <a:rPr lang="en-GB" b="1" dirty="0"/>
              <a:t>Payment services </a:t>
            </a:r>
            <a:r>
              <a:rPr lang="en-GB" dirty="0"/>
              <a:t>(</a:t>
            </a:r>
            <a:r>
              <a:rPr lang="en-GB" dirty="0" err="1"/>
              <a:t>Klarna</a:t>
            </a:r>
            <a:r>
              <a:rPr lang="en-GB" dirty="0"/>
              <a:t>)</a:t>
            </a:r>
          </a:p>
          <a:p>
            <a:r>
              <a:rPr lang="en-GB" b="1" dirty="0"/>
              <a:t>Social bookmarking </a:t>
            </a:r>
            <a:r>
              <a:rPr lang="en-GB" dirty="0"/>
              <a:t>(Yahoo! Delicious)</a:t>
            </a:r>
          </a:p>
        </p:txBody>
      </p:sp>
      <p:pic>
        <p:nvPicPr>
          <p:cNvPr id="13" name="Shape 169">
            <a:extLst>
              <a:ext uri="{FF2B5EF4-FFF2-40B4-BE49-F238E27FC236}">
                <a16:creationId xmlns:a16="http://schemas.microsoft.com/office/drawing/2014/main" id="{52C7F25F-CF18-4AD5-AD76-921B99B54A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8896" y="256759"/>
            <a:ext cx="1684752" cy="1520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70">
            <a:extLst>
              <a:ext uri="{FF2B5EF4-FFF2-40B4-BE49-F238E27FC236}">
                <a16:creationId xmlns:a16="http://schemas.microsoft.com/office/drawing/2014/main" id="{0F4AFBA8-C01A-4D48-B1FE-5095285179B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31741" b="31756"/>
          <a:stretch/>
        </p:blipFill>
        <p:spPr>
          <a:xfrm>
            <a:off x="9519264" y="1987706"/>
            <a:ext cx="2612067" cy="68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171">
            <a:extLst>
              <a:ext uri="{FF2B5EF4-FFF2-40B4-BE49-F238E27FC236}">
                <a16:creationId xmlns:a16="http://schemas.microsoft.com/office/drawing/2014/main" id="{94F11B00-3531-462C-8EFA-FFE7F9BE33D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53200" y="985968"/>
            <a:ext cx="1302631" cy="87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172">
            <a:extLst>
              <a:ext uri="{FF2B5EF4-FFF2-40B4-BE49-F238E27FC236}">
                <a16:creationId xmlns:a16="http://schemas.microsoft.com/office/drawing/2014/main" id="{3042E20D-9E40-4516-A928-DADBD161F33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79476" y="242094"/>
            <a:ext cx="2563800" cy="9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75">
            <a:extLst>
              <a:ext uri="{FF2B5EF4-FFF2-40B4-BE49-F238E27FC236}">
                <a16:creationId xmlns:a16="http://schemas.microsoft.com/office/drawing/2014/main" id="{D62ABEBB-1096-47F2-A390-CD3F1EC450E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08920" y="2341256"/>
            <a:ext cx="1848766" cy="739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176">
            <a:extLst>
              <a:ext uri="{FF2B5EF4-FFF2-40B4-BE49-F238E27FC236}">
                <a16:creationId xmlns:a16="http://schemas.microsoft.com/office/drawing/2014/main" id="{38FE7DB5-9E32-4BD4-8E00-107CC7A185C2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23808" y="1952349"/>
            <a:ext cx="1685112" cy="531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77">
            <a:extLst>
              <a:ext uri="{FF2B5EF4-FFF2-40B4-BE49-F238E27FC236}">
                <a16:creationId xmlns:a16="http://schemas.microsoft.com/office/drawing/2014/main" id="{B4189E5C-17A8-4DA1-94BF-2B28E44210FE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04716" y="1233752"/>
            <a:ext cx="1135419" cy="904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178">
            <a:extLst>
              <a:ext uri="{FF2B5EF4-FFF2-40B4-BE49-F238E27FC236}">
                <a16:creationId xmlns:a16="http://schemas.microsoft.com/office/drawing/2014/main" id="{02223315-97A3-404E-B8B9-4041D56F7B5E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00095" y="3023779"/>
            <a:ext cx="1684746" cy="896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Shape 179">
            <a:extLst>
              <a:ext uri="{FF2B5EF4-FFF2-40B4-BE49-F238E27FC236}">
                <a16:creationId xmlns:a16="http://schemas.microsoft.com/office/drawing/2014/main" id="{1E2E1FD0-C5DA-4A50-A1C9-2B019DA5D61F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10942" t="18537" r="11066" b="19771"/>
          <a:stretch/>
        </p:blipFill>
        <p:spPr>
          <a:xfrm>
            <a:off x="7921064" y="3281859"/>
            <a:ext cx="1881763" cy="755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180">
            <a:extLst>
              <a:ext uri="{FF2B5EF4-FFF2-40B4-BE49-F238E27FC236}">
                <a16:creationId xmlns:a16="http://schemas.microsoft.com/office/drawing/2014/main" id="{B0D0537C-A3FC-4DEF-B1AA-EBEE35104A3B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064654" y="3769362"/>
            <a:ext cx="1872174" cy="40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Shape 181">
            <a:extLst>
              <a:ext uri="{FF2B5EF4-FFF2-40B4-BE49-F238E27FC236}">
                <a16:creationId xmlns:a16="http://schemas.microsoft.com/office/drawing/2014/main" id="{522FAD0F-1298-4AE2-BB67-D641127DCD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773318" y="2777972"/>
            <a:ext cx="1307020" cy="735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DB85C9-18B7-4A82-810D-034FECFEACB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73740" y="4121577"/>
            <a:ext cx="1278526" cy="67761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5D1F295-7252-4BB4-A78F-42B8F95361D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21105" b="19708"/>
          <a:stretch/>
        </p:blipFill>
        <p:spPr>
          <a:xfrm>
            <a:off x="8496248" y="5086769"/>
            <a:ext cx="2329049" cy="80643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1351B22-2883-4A11-A048-9F244D1BD55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78831" y="2967077"/>
            <a:ext cx="952500" cy="381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B612F07-7C9D-4F71-9949-6913C4C9036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26782" y="4336141"/>
            <a:ext cx="2329049" cy="61776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FC0D065-6B9F-41A1-98D0-013CFBA9601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000741" y="4430629"/>
            <a:ext cx="847089" cy="84708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C3A5546-C367-4388-B313-9484ED87FD7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12473" y="5000247"/>
            <a:ext cx="1899945" cy="102508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900948A-56A0-43BB-91DC-334BB1E4436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080338" y="5562830"/>
            <a:ext cx="898679" cy="92500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5AFD4A5-AA8B-4D53-A6AA-122E8325369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084773" y="6142039"/>
            <a:ext cx="2227645" cy="75705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A5E1997-17E9-4F56-BF76-BF3A5C0CF42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462791" y="6142039"/>
            <a:ext cx="2395962" cy="59599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B54C11-B8C5-44E4-A2A7-22FDBFCC7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@nchechina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646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01018"/>
            <a:ext cx="9905998" cy="1478570"/>
          </a:xfrm>
        </p:spPr>
        <p:txBody>
          <a:bodyPr/>
          <a:lstStyle/>
          <a:p>
            <a:r>
              <a:rPr lang="en-GB" dirty="0"/>
              <a:t>Scaling the </a:t>
            </a:r>
            <a:r>
              <a:rPr lang="en-GB" dirty="0" err="1"/>
              <a:t>Erlang</a:t>
            </a:r>
            <a:r>
              <a:rPr lang="en-GB" dirty="0"/>
              <a:t> Programming Model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49" y="1515795"/>
            <a:ext cx="6942462" cy="4137670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447800" y="5930900"/>
            <a:ext cx="9486900" cy="6985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u="sng" dirty="0"/>
              <a:t>N. Chechina</a:t>
            </a:r>
            <a:r>
              <a:rPr lang="en-GB" dirty="0"/>
              <a:t>, K. </a:t>
            </a:r>
            <a:r>
              <a:rPr lang="en-GB" dirty="0" err="1"/>
              <a:t>MacKenzie</a:t>
            </a:r>
            <a:r>
              <a:rPr lang="en-GB" dirty="0"/>
              <a:t>, S. Thompson, P. Trinder, O. </a:t>
            </a:r>
            <a:r>
              <a:rPr lang="en-GB" dirty="0" err="1"/>
              <a:t>Boudeville</a:t>
            </a:r>
            <a:r>
              <a:rPr lang="en-GB" dirty="0"/>
              <a:t>, V. </a:t>
            </a:r>
            <a:r>
              <a:rPr lang="en-GB" dirty="0" err="1"/>
              <a:t>Fordos</a:t>
            </a:r>
            <a:r>
              <a:rPr lang="en-GB" dirty="0"/>
              <a:t>, C. Hoch, A. </a:t>
            </a:r>
            <a:r>
              <a:rPr lang="en-GB" dirty="0" err="1"/>
              <a:t>Ghaffari</a:t>
            </a:r>
            <a:r>
              <a:rPr lang="en-GB" dirty="0"/>
              <a:t>, M. Moro Hernandez. Evaluating Scalable Distributed </a:t>
            </a:r>
            <a:r>
              <a:rPr lang="en-GB" dirty="0" err="1"/>
              <a:t>Erlang</a:t>
            </a:r>
            <a:r>
              <a:rPr lang="en-GB" dirty="0"/>
              <a:t> for Scalability and Reliability. IEEE Transactions on Parallel and Distributed Systems (TPDS), DOI: 10.1109/TPDS.2017.2654246, January 2017.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806" y="2610544"/>
            <a:ext cx="2074958" cy="8386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7954" y="1464892"/>
            <a:ext cx="3021011" cy="7321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6728" y="3675104"/>
            <a:ext cx="2707000" cy="18104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14180" y="711382"/>
            <a:ext cx="1587476" cy="580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8"/>
          <a:srcRect l="9110" t="10037" r="6780" b="11547"/>
          <a:stretch/>
        </p:blipFill>
        <p:spPr>
          <a:xfrm>
            <a:off x="11257850" y="1942278"/>
            <a:ext cx="887745" cy="8276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8342" y="3000389"/>
            <a:ext cx="1096991" cy="5481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04256" y="6232735"/>
            <a:ext cx="887743" cy="52376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94917" y="4581561"/>
            <a:ext cx="813613" cy="77470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94917" y="5466068"/>
            <a:ext cx="887104" cy="6819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85344" y="3673219"/>
            <a:ext cx="996677" cy="89331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69365" y="1378447"/>
            <a:ext cx="1132291" cy="5038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61270" y="2040455"/>
            <a:ext cx="29720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High-Level Paradigm for Reliable</a:t>
            </a:r>
          </a:p>
          <a:p>
            <a:pPr algn="ctr"/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Large-Scale Server Software</a:t>
            </a:r>
          </a:p>
        </p:txBody>
      </p:sp>
    </p:spTree>
    <p:extLst>
      <p:ext uri="{BB962C8B-B14F-4D97-AF65-F5344CB8AC3E}">
        <p14:creationId xmlns:p14="http://schemas.microsoft.com/office/powerpoint/2010/main" val="3384064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relevance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3516313" cy="4176713"/>
          </a:xfrm>
        </p:spPr>
        <p:txBody>
          <a:bodyPr>
            <a:normAutofit/>
          </a:bodyPr>
          <a:lstStyle/>
          <a:p>
            <a:pPr marL="0" lvl="0" indent="0" fontAlgn="base">
              <a:buNone/>
            </a:pPr>
            <a:r>
              <a:rPr lang="en-GB" dirty="0"/>
              <a:t>Active IoT devices </a:t>
            </a:r>
          </a:p>
          <a:p>
            <a:pPr lvl="1" fontAlgn="base"/>
            <a:r>
              <a:rPr lang="en-GB" dirty="0"/>
              <a:t>2019 – 26.66Bn</a:t>
            </a:r>
          </a:p>
          <a:p>
            <a:pPr lvl="1" fontAlgn="base"/>
            <a:r>
              <a:rPr lang="en-GB" dirty="0"/>
              <a:t>By 2025 – 75 Bn</a:t>
            </a:r>
          </a:p>
          <a:p>
            <a:pPr lvl="1"/>
            <a:endParaRPr lang="en-GB" dirty="0"/>
          </a:p>
        </p:txBody>
      </p:sp>
      <p:pic>
        <p:nvPicPr>
          <p:cNvPr id="6" name="Picture 2" descr="Image result for number of robots in the world 2019">
            <a:extLst>
              <a:ext uri="{FF2B5EF4-FFF2-40B4-BE49-F238E27FC236}">
                <a16:creationId xmlns:a16="http://schemas.microsoft.com/office/drawing/2014/main" id="{B7B14A13-2540-4D0F-8337-0E9BD4A49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32" y="1758156"/>
            <a:ext cx="7425268" cy="417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935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16889"/>
          <a:stretch/>
        </p:blipFill>
        <p:spPr>
          <a:xfrm>
            <a:off x="7200900" y="3390901"/>
            <a:ext cx="4749800" cy="2857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Rationale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176713"/>
          </a:xfrm>
        </p:spPr>
        <p:txBody>
          <a:bodyPr>
            <a:normAutofit/>
          </a:bodyPr>
          <a:lstStyle/>
          <a:p>
            <a:r>
              <a:rPr lang="en-GB" dirty="0"/>
              <a:t>Smart cities and campuses</a:t>
            </a:r>
          </a:p>
          <a:p>
            <a:r>
              <a:rPr lang="en-GB" dirty="0"/>
              <a:t>Robots</a:t>
            </a:r>
          </a:p>
          <a:p>
            <a:pPr lvl="1"/>
            <a:r>
              <a:rPr lang="en-GB" dirty="0"/>
              <a:t>Assistants -- hospitals, agriculture, farms</a:t>
            </a:r>
          </a:p>
          <a:p>
            <a:pPr lvl="1"/>
            <a:r>
              <a:rPr lang="en-GB" dirty="0"/>
              <a:t>Explorers -- Mars, forest, underwater</a:t>
            </a:r>
          </a:p>
          <a:p>
            <a:r>
              <a:rPr lang="en-GB" dirty="0"/>
              <a:t>UAVs (Unmanned Autonomous Vehicles)</a:t>
            </a:r>
          </a:p>
          <a:p>
            <a:r>
              <a:rPr lang="en-GB" dirty="0"/>
              <a:t>Autonomous cars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23535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1_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3610</TotalTime>
  <Words>802</Words>
  <Application>Microsoft Office PowerPoint</Application>
  <PresentationFormat>Widescreen</PresentationFormat>
  <Paragraphs>165</Paragraphs>
  <Slides>24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Cambria Math</vt:lpstr>
      <vt:lpstr>Tw Cen MT</vt:lpstr>
      <vt:lpstr>Circuit</vt:lpstr>
      <vt:lpstr>1_Circuit</vt:lpstr>
      <vt:lpstr>Scaling distributed systems reliably</vt:lpstr>
      <vt:lpstr>Scaling the Erlang Programming Model</vt:lpstr>
      <vt:lpstr>Distributed Actor Language</vt:lpstr>
      <vt:lpstr>erlang</vt:lpstr>
      <vt:lpstr>Scalability &amp; Reliability in Erlang</vt:lpstr>
      <vt:lpstr>Typical erlang applications</vt:lpstr>
      <vt:lpstr>Scaling the Erlang Programming Model</vt:lpstr>
      <vt:lpstr>relevance</vt:lpstr>
      <vt:lpstr>Rationale</vt:lpstr>
      <vt:lpstr>Robot</vt:lpstr>
      <vt:lpstr>Robot</vt:lpstr>
      <vt:lpstr>We are not dealing with…</vt:lpstr>
      <vt:lpstr>Preliminary results</vt:lpstr>
      <vt:lpstr>Robot Operating System</vt:lpstr>
      <vt:lpstr>purpose</vt:lpstr>
      <vt:lpstr>OVERVIEW</vt:lpstr>
      <vt:lpstr>Preliminary results</vt:lpstr>
      <vt:lpstr>Quality Variations with Worker Failures</vt:lpstr>
      <vt:lpstr>vertical scalability</vt:lpstr>
      <vt:lpstr>vertical scalability</vt:lpstr>
      <vt:lpstr>Multiple hosts: vertical scalability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Engineering m3  Lecture 1: introduction</dc:title>
  <dc:creator>Natalia Chechina</dc:creator>
  <cp:lastModifiedBy>Natalia Chechina</cp:lastModifiedBy>
  <cp:revision>288</cp:revision>
  <dcterms:created xsi:type="dcterms:W3CDTF">2017-01-10T09:44:36Z</dcterms:created>
  <dcterms:modified xsi:type="dcterms:W3CDTF">2019-10-28T10:11:22Z</dcterms:modified>
</cp:coreProperties>
</file>